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70" r:id="rId3"/>
    <p:sldId id="271" r:id="rId4"/>
    <p:sldId id="272"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86" r:id="rId19"/>
    <p:sldId id="285" r:id="rId20"/>
    <p:sldId id="284" r:id="rId21"/>
    <p:sldId id="283" r:id="rId22"/>
    <p:sldId id="282" r:id="rId23"/>
    <p:sldId id="281"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1" d="100"/>
          <a:sy n="81" d="100"/>
        </p:scale>
        <p:origin x="114"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F2A244-7E1E-4C4F-90DB-5DAA5010DE80}"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147812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2A244-7E1E-4C4F-90DB-5DAA5010DE80}"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356903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2A244-7E1E-4C4F-90DB-5DAA5010DE80}"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309215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2A244-7E1E-4C4F-90DB-5DAA5010DE80}"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4117372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F2A244-7E1E-4C4F-90DB-5DAA5010DE80}" type="datetimeFigureOut">
              <a:rPr lang="en-US" smtClean="0"/>
              <a:t>11/30/2020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119584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F2A244-7E1E-4C4F-90DB-5DAA5010DE80}"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1930733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F2A244-7E1E-4C4F-90DB-5DAA5010DE80}" type="datetimeFigureOut">
              <a:rPr lang="en-US" smtClean="0"/>
              <a:t>11/30/2020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130204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F2A244-7E1E-4C4F-90DB-5DAA5010DE80}" type="datetimeFigureOut">
              <a:rPr lang="en-US" smtClean="0"/>
              <a:t>11/30/2020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2981148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2A244-7E1E-4C4F-90DB-5DAA5010DE80}" type="datetimeFigureOut">
              <a:rPr lang="en-US" smtClean="0"/>
              <a:t>11/30/2020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167515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2A244-7E1E-4C4F-90DB-5DAA5010DE80}"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423130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2A244-7E1E-4C4F-90DB-5DAA5010DE80}" type="datetimeFigureOut">
              <a:rPr lang="en-US" smtClean="0"/>
              <a:t>11/30/2020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4E915-9B0E-48D7-A977-7F79B2E78D9B}" type="slidenum">
              <a:rPr lang="en-US" smtClean="0"/>
              <a:t>‹#›</a:t>
            </a:fld>
            <a:endParaRPr lang="en-US"/>
          </a:p>
        </p:txBody>
      </p:sp>
    </p:spTree>
    <p:extLst>
      <p:ext uri="{BB962C8B-B14F-4D97-AF65-F5344CB8AC3E}">
        <p14:creationId xmlns:p14="http://schemas.microsoft.com/office/powerpoint/2010/main" val="323456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2A244-7E1E-4C4F-90DB-5DAA5010DE80}" type="datetimeFigureOut">
              <a:rPr lang="en-US" smtClean="0"/>
              <a:t>11/30/2020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4E915-9B0E-48D7-A977-7F79B2E78D9B}" type="slidenum">
              <a:rPr lang="en-US" smtClean="0"/>
              <a:t>‹#›</a:t>
            </a:fld>
            <a:endParaRPr lang="en-US"/>
          </a:p>
        </p:txBody>
      </p:sp>
    </p:spTree>
    <p:extLst>
      <p:ext uri="{BB962C8B-B14F-4D97-AF65-F5344CB8AC3E}">
        <p14:creationId xmlns:p14="http://schemas.microsoft.com/office/powerpoint/2010/main" val="3935400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Budgets,%20tracking,%20audit/FY%202019-20/AUDIT/County%20of%20Tuolumne%20First%205%20Special%20Revenue%20Fund%20IAR%20MDA%20FS%20%20RSI%20FYE%206.30.2020%20-%20SECURED.pd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Budgets,%20tracking,%20audit/FY%202019-20/AUDIT/County%20of%20Tuolumne%20First%205%20Special%20Revenue%20Fund%20IAR%20MDA%20FS%20%20RSI%20FYE%206.30.2020%20-%20SECURED.pdf" TargetMode="External"/><Relationship Id="rId1" Type="http://schemas.openxmlformats.org/officeDocument/2006/relationships/slideLayout" Target="../slideLayouts/slideLayout2.xml"/><Relationship Id="rId5" Type="http://schemas.openxmlformats.org/officeDocument/2006/relationships/hyperlink" Target="Annual%20Evaluation%20Report%2019-20.pptx"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118534" y="4224306"/>
            <a:ext cx="3539067" cy="2090784"/>
          </a:xfrm>
        </p:spPr>
        <p:txBody>
          <a:bodyPr>
            <a:normAutofit lnSpcReduction="10000"/>
          </a:bodyPr>
          <a:lstStyle/>
          <a:p>
            <a:r>
              <a:rPr lang="en-US" sz="3200" b="1" dirty="0" smtClean="0">
                <a:solidFill>
                  <a:schemeClr val="bg1"/>
                </a:solidFill>
                <a:latin typeface="Times New Roman" panose="02020603050405020304" pitchFamily="18" charset="0"/>
                <a:cs typeface="Times New Roman" panose="02020603050405020304" pitchFamily="18" charset="0"/>
              </a:rPr>
              <a:t>Commission Meeting</a:t>
            </a:r>
          </a:p>
          <a:p>
            <a:r>
              <a:rPr lang="en-US" sz="3200" b="1" dirty="0" smtClean="0">
                <a:solidFill>
                  <a:schemeClr val="bg1"/>
                </a:solidFill>
                <a:latin typeface="Times New Roman" panose="02020603050405020304" pitchFamily="18" charset="0"/>
                <a:cs typeface="Times New Roman" panose="02020603050405020304" pitchFamily="18" charset="0"/>
              </a:rPr>
              <a:t>December 2, </a:t>
            </a:r>
            <a:r>
              <a:rPr lang="en-US" sz="3200" b="1" dirty="0" smtClean="0">
                <a:solidFill>
                  <a:schemeClr val="bg1"/>
                </a:solidFill>
                <a:latin typeface="Times New Roman" panose="02020603050405020304" pitchFamily="18" charset="0"/>
                <a:cs typeface="Times New Roman" panose="02020603050405020304" pitchFamily="18" charset="0"/>
              </a:rPr>
              <a:t>2020</a:t>
            </a:r>
          </a:p>
          <a:p>
            <a:r>
              <a:rPr lang="en-US" sz="3200" b="1" dirty="0" smtClean="0">
                <a:solidFill>
                  <a:schemeClr val="bg1"/>
                </a:solidFill>
                <a:latin typeface="Times New Roman" panose="02020603050405020304" pitchFamily="18" charset="0"/>
                <a:cs typeface="Times New Roman" panose="02020603050405020304" pitchFamily="18" charset="0"/>
              </a:rPr>
              <a:t>1:15-3:30pm</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4064000"/>
          </a:xfrm>
          <a:prstGeom prst="rect">
            <a:avLst/>
          </a:prstGeom>
        </p:spPr>
      </p:pic>
      <p:sp>
        <p:nvSpPr>
          <p:cNvPr id="8" name="TextBox 7"/>
          <p:cNvSpPr txBox="1"/>
          <p:nvPr/>
        </p:nvSpPr>
        <p:spPr>
          <a:xfrm>
            <a:off x="3014133" y="4224306"/>
            <a:ext cx="9177867" cy="2585323"/>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We will all start the meeting on mute.</a:t>
            </a:r>
          </a:p>
          <a:p>
            <a:pPr marL="342900" indent="-342900">
              <a:buFont typeface="Arial" panose="020B0604020202020204" pitchFamily="34" charset="0"/>
              <a:buChar char="•"/>
            </a:pP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You will be unmuted every time there is time for public comment or discussion.</a:t>
            </a:r>
          </a:p>
          <a:p>
            <a:pPr marL="342900" indent="-342900">
              <a:buFont typeface="Arial" panose="020B0604020202020204" pitchFamily="34" charset="0"/>
              <a:buChar char="•"/>
            </a:pP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The chat box will monitored.  Feel free to put questions or comments in that chat. </a:t>
            </a:r>
          </a:p>
          <a:p>
            <a:pPr marL="342900" indent="-342900">
              <a:buFont typeface="Arial" panose="020B0604020202020204" pitchFamily="34" charset="0"/>
              <a:buChar char="•"/>
            </a:pP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All votes must be done by roll call</a:t>
            </a:r>
          </a:p>
          <a:p>
            <a:endParaRPr lang="en-US" dirty="0"/>
          </a:p>
        </p:txBody>
      </p:sp>
    </p:spTree>
    <p:extLst>
      <p:ext uri="{BB962C8B-B14F-4D97-AF65-F5344CB8AC3E}">
        <p14:creationId xmlns:p14="http://schemas.microsoft.com/office/powerpoint/2010/main" val="3192217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85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5020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858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167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08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082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166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 name="Rectangle 2"/>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009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2263"/>
            <a:ext cx="12192000" cy="7041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9959" y="6172201"/>
            <a:ext cx="2309070" cy="685800"/>
          </a:xfrm>
          <a:prstGeom prst="rect">
            <a:avLst/>
          </a:prstGeom>
        </p:spPr>
      </p:pic>
      <p:sp>
        <p:nvSpPr>
          <p:cNvPr id="6" name="Title 1"/>
          <p:cNvSpPr txBox="1">
            <a:spLocks/>
          </p:cNvSpPr>
          <p:nvPr/>
        </p:nvSpPr>
        <p:spPr>
          <a:xfrm>
            <a:off x="486888" y="481806"/>
            <a:ext cx="11127180" cy="1301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3200" dirty="0" smtClean="0">
                <a:latin typeface="Times New Roman" panose="02020603050405020304" pitchFamily="18" charset="0"/>
                <a:cs typeface="Times New Roman" panose="02020603050405020304" pitchFamily="18" charset="0"/>
              </a:rPr>
              <a:t>Public </a:t>
            </a:r>
            <a:r>
              <a:rPr lang="en-US" sz="3200" dirty="0">
                <a:latin typeface="Times New Roman" panose="02020603050405020304" pitchFamily="18" charset="0"/>
                <a:cs typeface="Times New Roman" panose="02020603050405020304" pitchFamily="18" charset="0"/>
              </a:rPr>
              <a:t>Hearing on Annual Audit and Annual Report for FY 19/20</a:t>
            </a:r>
          </a:p>
        </p:txBody>
      </p:sp>
      <p:sp>
        <p:nvSpPr>
          <p:cNvPr id="9" name="TextBox 8"/>
          <p:cNvSpPr txBox="1"/>
          <p:nvPr/>
        </p:nvSpPr>
        <p:spPr>
          <a:xfrm>
            <a:off x="1270660" y="1900073"/>
            <a:ext cx="2704587" cy="1384995"/>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Discussion:</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Public Comment: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1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2263"/>
            <a:ext cx="12192000" cy="7041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959" y="6172201"/>
            <a:ext cx="2309070" cy="685800"/>
          </a:xfrm>
          <a:prstGeom prst="rect">
            <a:avLst/>
          </a:prstGeom>
        </p:spPr>
      </p:pic>
      <p:sp>
        <p:nvSpPr>
          <p:cNvPr id="6" name="Title 1"/>
          <p:cNvSpPr txBox="1">
            <a:spLocks/>
          </p:cNvSpPr>
          <p:nvPr/>
        </p:nvSpPr>
        <p:spPr>
          <a:xfrm>
            <a:off x="845229" y="481806"/>
            <a:ext cx="10515600" cy="1301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25000"/>
              </a:lnSpc>
              <a:spcBef>
                <a:spcPts val="0"/>
              </a:spcBef>
              <a:spcAft>
                <a:spcPts val="0"/>
              </a:spcAf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Item 1: </a:t>
            </a:r>
            <a:r>
              <a:rPr lang="en-US" sz="2800" dirty="0" smtClean="0">
                <a:latin typeface="Times New Roman" panose="02020603050405020304" pitchFamily="18" charset="0"/>
                <a:ea typeface="Times New Roman" panose="02020603050405020304" pitchFamily="18" charset="0"/>
              </a:rPr>
              <a:t>Discussion </a:t>
            </a:r>
            <a:r>
              <a:rPr lang="en-US" sz="2800" dirty="0">
                <a:latin typeface="Times New Roman" panose="02020603050405020304" pitchFamily="18" charset="0"/>
                <a:ea typeface="Times New Roman" panose="02020603050405020304" pitchFamily="18" charset="0"/>
              </a:rPr>
              <a:t>and action to adopt Audit (attachment #1</a:t>
            </a:r>
            <a:r>
              <a:rPr lang="en-US" sz="2800" dirty="0" smtClean="0">
                <a:latin typeface="Times New Roman" panose="02020603050405020304" pitchFamily="18" charset="0"/>
                <a:ea typeface="Times New Roman" panose="02020603050405020304" pitchFamily="18" charset="0"/>
              </a:rPr>
              <a:t>)</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567543" y="2346918"/>
            <a:ext cx="8468809" cy="1200329"/>
          </a:xfrm>
          <a:prstGeom prst="rect">
            <a:avLst/>
          </a:prstGeom>
        </p:spPr>
        <p:txBody>
          <a:bodyPr wrap="square">
            <a:spAutoFit/>
          </a:bodyPr>
          <a:lstStyle/>
          <a:p>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Suggested recusal: None</a:t>
            </a:r>
          </a:p>
          <a:p>
            <a:endPar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Action </a:t>
            </a:r>
            <a:r>
              <a:rPr lang="en-US" altLang="en-US" sz="2400" u="sng" dirty="0">
                <a:latin typeface="Times New Roman" panose="02020603050405020304" pitchFamily="18" charset="0"/>
                <a:ea typeface="Times New Roman" panose="02020603050405020304" pitchFamily="18" charset="0"/>
                <a:cs typeface="Times New Roman" panose="02020603050405020304" pitchFamily="18" charset="0"/>
              </a:rPr>
              <a:t>requested</a:t>
            </a:r>
            <a:r>
              <a:rPr lang="en-US" alt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Adopt 19/20 Audit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95257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3538"/>
            <a:ext cx="12192000" cy="7041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Welcome and Introductions</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959" y="6172201"/>
            <a:ext cx="2309070" cy="685800"/>
          </a:xfrm>
          <a:prstGeom prst="rect">
            <a:avLst/>
          </a:prstGeom>
        </p:spPr>
      </p:pic>
      <p:sp>
        <p:nvSpPr>
          <p:cNvPr id="3" name="TextBox 2"/>
          <p:cNvSpPr txBox="1"/>
          <p:nvPr/>
        </p:nvSpPr>
        <p:spPr>
          <a:xfrm>
            <a:off x="1230718" y="1558867"/>
            <a:ext cx="9730563" cy="3970318"/>
          </a:xfrm>
          <a:prstGeom prst="rect">
            <a:avLst/>
          </a:prstGeom>
          <a:noFill/>
        </p:spPr>
        <p:txBody>
          <a:bodyPr wrap="square" rtlCol="0">
            <a:spAutoFit/>
          </a:bodyPr>
          <a:lstStyle/>
          <a:p>
            <a:r>
              <a:rPr lang="en-US" b="1" dirty="0">
                <a:latin typeface="Book Antiqua" panose="02040602050305030304" pitchFamily="18" charset="0"/>
              </a:rPr>
              <a:t>Conflict of Interest Reminder for Commissioners and Alternates: </a:t>
            </a:r>
            <a:endParaRPr lang="en-US" dirty="0">
              <a:latin typeface="Book Antiqua" panose="02040602050305030304" pitchFamily="18" charset="0"/>
            </a:endParaRPr>
          </a:p>
          <a:p>
            <a:pPr lvl="0"/>
            <a:endParaRPr lang="en-US" dirty="0" smtClean="0">
              <a:latin typeface="Book Antiqua" panose="02040602050305030304" pitchFamily="18" charset="0"/>
            </a:endParaRPr>
          </a:p>
          <a:p>
            <a:pPr lvl="0"/>
            <a:r>
              <a:rPr lang="en-US" dirty="0" smtClean="0">
                <a:latin typeface="Book Antiqua" panose="02040602050305030304" pitchFamily="18" charset="0"/>
              </a:rPr>
              <a:t>Commissioners </a:t>
            </a:r>
            <a:r>
              <a:rPr lang="en-US" dirty="0">
                <a:latin typeface="Book Antiqua" panose="02040602050305030304" pitchFamily="18" charset="0"/>
              </a:rPr>
              <a:t>with a </a:t>
            </a:r>
            <a:r>
              <a:rPr lang="en-US" u="sng" dirty="0">
                <a:latin typeface="Book Antiqua" panose="02040602050305030304" pitchFamily="18" charset="0"/>
              </a:rPr>
              <a:t>direct financial interest</a:t>
            </a:r>
            <a:r>
              <a:rPr lang="en-US" dirty="0">
                <a:latin typeface="Book Antiqua" panose="02040602050305030304" pitchFamily="18" charset="0"/>
              </a:rPr>
              <a:t> (for themselves or their family members) shall recuse themselves from the decision on the proposal.  </a:t>
            </a:r>
          </a:p>
          <a:p>
            <a:pPr lvl="0"/>
            <a:endParaRPr lang="en-US" dirty="0" smtClean="0">
              <a:latin typeface="Book Antiqua" panose="02040602050305030304" pitchFamily="18" charset="0"/>
            </a:endParaRPr>
          </a:p>
          <a:p>
            <a:pPr lvl="0"/>
            <a:r>
              <a:rPr lang="en-US" dirty="0" smtClean="0">
                <a:latin typeface="Book Antiqua" panose="02040602050305030304" pitchFamily="18" charset="0"/>
              </a:rPr>
              <a:t>Commissioners </a:t>
            </a:r>
            <a:r>
              <a:rPr lang="en-US" dirty="0">
                <a:latin typeface="Book Antiqua" panose="02040602050305030304" pitchFamily="18" charset="0"/>
              </a:rPr>
              <a:t>who wish to recuse themselves for reason </a:t>
            </a:r>
            <a:r>
              <a:rPr lang="en-US" u="sng" dirty="0">
                <a:latin typeface="Book Antiqua" panose="02040602050305030304" pitchFamily="18" charset="0"/>
              </a:rPr>
              <a:t>other than</a:t>
            </a:r>
            <a:r>
              <a:rPr lang="en-US" dirty="0">
                <a:latin typeface="Book Antiqua" panose="02040602050305030304" pitchFamily="18" charset="0"/>
              </a:rPr>
              <a:t> a financial interest  (such as a possible perception of personal or professional bias for or against a proposal), may recuse themselves from the decision.  Commissioners are asked to carefully evaluate this if there might be any problem with a quorum.</a:t>
            </a:r>
          </a:p>
          <a:p>
            <a:pPr lvl="0"/>
            <a:endParaRPr lang="en-US" dirty="0" smtClean="0">
              <a:latin typeface="Book Antiqua" panose="02040602050305030304" pitchFamily="18" charset="0"/>
            </a:endParaRPr>
          </a:p>
          <a:p>
            <a:pPr lvl="0"/>
            <a:r>
              <a:rPr lang="en-US" dirty="0" smtClean="0">
                <a:latin typeface="Book Antiqua" panose="02040602050305030304" pitchFamily="18" charset="0"/>
              </a:rPr>
              <a:t>It </a:t>
            </a:r>
            <a:r>
              <a:rPr lang="en-US" dirty="0">
                <a:latin typeface="Book Antiqua" panose="02040602050305030304" pitchFamily="18" charset="0"/>
              </a:rPr>
              <a:t>is the Commission’s practice to ask individuals who are recusing themselves to leave the room while the proposal is being considered.  If you recuse yourself, please remain available in the Superintendent of School’s seating area, outside of the conference room, so that you can be easily found to rejoin the meeting for subsequent agenda items.</a:t>
            </a:r>
          </a:p>
        </p:txBody>
      </p:sp>
    </p:spTree>
    <p:extLst>
      <p:ext uri="{BB962C8B-B14F-4D97-AF65-F5344CB8AC3E}">
        <p14:creationId xmlns:p14="http://schemas.microsoft.com/office/powerpoint/2010/main" val="3950092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2263"/>
            <a:ext cx="12192000" cy="7041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959" y="6172201"/>
            <a:ext cx="2309070" cy="685800"/>
          </a:xfrm>
          <a:prstGeom prst="rect">
            <a:avLst/>
          </a:prstGeom>
        </p:spPr>
      </p:pic>
      <p:sp>
        <p:nvSpPr>
          <p:cNvPr id="6" name="Title 1"/>
          <p:cNvSpPr txBox="1">
            <a:spLocks/>
          </p:cNvSpPr>
          <p:nvPr/>
        </p:nvSpPr>
        <p:spPr>
          <a:xfrm>
            <a:off x="845229" y="481806"/>
            <a:ext cx="10515600" cy="1301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nSpc>
                <a:spcPct val="125000"/>
              </a:lnSpc>
              <a:spcBef>
                <a:spcPts val="0"/>
              </a:spcBef>
              <a:spcAft>
                <a:spcPts val="0"/>
              </a:spcAft>
            </a:pP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Item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2800" dirty="0" smtClean="0">
                <a:latin typeface="Times New Roman" panose="02020603050405020304" pitchFamily="18" charset="0"/>
                <a:ea typeface="Times New Roman" panose="02020603050405020304" pitchFamily="18" charset="0"/>
              </a:rPr>
              <a:t>Consider </a:t>
            </a:r>
            <a:r>
              <a:rPr lang="en-US" sz="2800" dirty="0">
                <a:latin typeface="Times New Roman" panose="02020603050405020304" pitchFamily="18" charset="0"/>
                <a:ea typeface="Times New Roman" panose="02020603050405020304" pitchFamily="18" charset="0"/>
              </a:rPr>
              <a:t>action to adopt Annual Report for FY 19/20</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1531917" y="2346918"/>
            <a:ext cx="8504435" cy="1200329"/>
          </a:xfrm>
          <a:prstGeom prst="rect">
            <a:avLst/>
          </a:prstGeom>
        </p:spPr>
        <p:txBody>
          <a:bodyPr wrap="square">
            <a:spAutoFit/>
          </a:bodyPr>
          <a:lstStyle/>
          <a:p>
            <a:pPr lvl="0" eaLnBrk="0" fontAlgn="base" hangingPunct="0">
              <a:spcBef>
                <a:spcPct val="0"/>
              </a:spcBef>
              <a:spcAft>
                <a:spcPct val="0"/>
              </a:spcAft>
            </a:pPr>
            <a:r>
              <a:rPr lang="en-US" altLang="en-US" sz="2400" dirty="0" smtClean="0">
                <a:latin typeface="Times New Roman" panose="02020603050405020304" pitchFamily="18" charset="0"/>
                <a:ea typeface="Times New Roman" panose="02020603050405020304" pitchFamily="18" charset="0"/>
                <a:cs typeface="Times New Roman" panose="02020603050405020304" pitchFamily="18" charset="0"/>
              </a:rPr>
              <a:t>Suggested recusal: None</a:t>
            </a:r>
          </a:p>
          <a:p>
            <a:pPr lvl="0" eaLnBrk="0" fontAlgn="base" hangingPunct="0">
              <a:spcBef>
                <a:spcPct val="0"/>
              </a:spcBef>
              <a:spcAft>
                <a:spcPct val="0"/>
              </a:spcAft>
            </a:pPr>
            <a:endParaRPr lang="en-US" altLang="en-US" sz="2400" u="sng" dirty="0" smtClean="0">
              <a:latin typeface="Times New Roman" panose="02020603050405020304" pitchFamily="18" charset="0"/>
              <a:ea typeface="Times New Roman" panose="02020603050405020304" pitchFamily="18" charset="0"/>
              <a:cs typeface="Times New Roman" panose="02020603050405020304" pitchFamily="18" charset="0"/>
            </a:endParaRPr>
          </a:p>
          <a:p>
            <a:r>
              <a:rPr lang="en-US" alt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Action </a:t>
            </a:r>
            <a:r>
              <a:rPr lang="en-US" altLang="en-US" sz="2400" u="sng" dirty="0">
                <a:latin typeface="Times New Roman" panose="02020603050405020304" pitchFamily="18" charset="0"/>
                <a:ea typeface="Times New Roman" panose="02020603050405020304" pitchFamily="18" charset="0"/>
                <a:cs typeface="Times New Roman" panose="02020603050405020304" pitchFamily="18" charset="0"/>
              </a:rPr>
              <a:t>requested</a:t>
            </a:r>
            <a:r>
              <a:rPr lang="en-US" altLang="en-US" sz="2400" u="sng"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rPr>
              <a:t>Adopt 19/20 Annual Report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78552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29" y="0"/>
            <a:ext cx="12192000" cy="7041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930" y="6361954"/>
            <a:ext cx="2309070" cy="685800"/>
          </a:xfrm>
          <a:prstGeom prst="rect">
            <a:avLst/>
          </a:prstGeom>
        </p:spPr>
      </p:pic>
      <p:sp>
        <p:nvSpPr>
          <p:cNvPr id="6" name="Title 1"/>
          <p:cNvSpPr txBox="1">
            <a:spLocks/>
          </p:cNvSpPr>
          <p:nvPr/>
        </p:nvSpPr>
        <p:spPr>
          <a:xfrm>
            <a:off x="805178" y="645092"/>
            <a:ext cx="10515600" cy="720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Times New Roman" panose="02020603050405020304" pitchFamily="18" charset="0"/>
                <a:cs typeface="Times New Roman" panose="02020603050405020304" pitchFamily="18" charset="0"/>
              </a:rPr>
              <a:t>Item </a:t>
            </a:r>
            <a:r>
              <a:rPr lang="en-US" sz="2400" b="1"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Consider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action to approve Minutes for October 2, 2020 (attachment #2)</a:t>
            </a:r>
            <a:endParaRPr lang="en-US" sz="2400" dirty="0">
              <a:effectLst/>
              <a:latin typeface="Times New Roman" panose="02020603050405020304" pitchFamily="18" charset="0"/>
              <a:cs typeface="Times New Roman" panose="02020603050405020304" pitchFamily="18" charset="0"/>
            </a:endParaRPr>
          </a:p>
        </p:txBody>
      </p:sp>
      <p:sp>
        <p:nvSpPr>
          <p:cNvPr id="7" name="Rectangle 6"/>
          <p:cNvSpPr/>
          <p:nvPr/>
        </p:nvSpPr>
        <p:spPr>
          <a:xfrm>
            <a:off x="684574" y="2349980"/>
            <a:ext cx="11191337" cy="830997"/>
          </a:xfrm>
          <a:prstGeom prst="rect">
            <a:avLst/>
          </a:prstGeom>
        </p:spPr>
        <p:txBody>
          <a:bodyPr wrap="square">
            <a:spAutoFit/>
          </a:bodyPr>
          <a:lstStyle/>
          <a:p>
            <a:pPr indent="457200"/>
            <a:r>
              <a:rPr lang="en-US" sz="2400" u="sng" dirty="0">
                <a:latin typeface="Times New Roman" panose="02020603050405020304" pitchFamily="18" charset="0"/>
                <a:ea typeface="Times New Roman" panose="02020603050405020304" pitchFamily="18" charset="0"/>
              </a:rPr>
              <a:t>Action requested: </a:t>
            </a:r>
            <a:r>
              <a:rPr lang="en-US" sz="2400" dirty="0">
                <a:latin typeface="Times New Roman" panose="02020603050405020304" pitchFamily="18" charset="0"/>
                <a:ea typeface="Times New Roman" panose="02020603050405020304" pitchFamily="18" charset="0"/>
              </a:rPr>
              <a:t/>
            </a:r>
            <a:br>
              <a:rPr lang="en-US" sz="2400" dirty="0">
                <a:latin typeface="Times New Roman" panose="02020603050405020304" pitchFamily="18" charset="0"/>
                <a:ea typeface="Times New Roman" panose="02020603050405020304" pitchFamily="18" charset="0"/>
              </a:rPr>
            </a:br>
            <a:r>
              <a:rPr lang="en-US" sz="2400" dirty="0">
                <a:latin typeface="Times New Roman" panose="02020603050405020304" pitchFamily="18" charset="0"/>
                <a:ea typeface="Times New Roman" panose="02020603050405020304" pitchFamily="18" charset="0"/>
              </a:rPr>
              <a:t>	 Action requested: </a:t>
            </a:r>
            <a:r>
              <a:rPr lang="en-US" sz="2400" dirty="0" smtClean="0">
                <a:latin typeface="Times New Roman" panose="02020603050405020304" pitchFamily="18" charset="0"/>
                <a:ea typeface="Times New Roman" panose="02020603050405020304" pitchFamily="18" charset="0"/>
              </a:rPr>
              <a:t>Approve the October 2, 2020 minutes as presented</a:t>
            </a:r>
            <a:endParaRPr lang="en-US" sz="2400" dirty="0"/>
          </a:p>
        </p:txBody>
      </p:sp>
    </p:spTree>
    <p:extLst>
      <p:ext uri="{BB962C8B-B14F-4D97-AF65-F5344CB8AC3E}">
        <p14:creationId xmlns:p14="http://schemas.microsoft.com/office/powerpoint/2010/main" val="1126115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29" y="0"/>
            <a:ext cx="12192000" cy="7041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2930" y="6361954"/>
            <a:ext cx="2309070" cy="685800"/>
          </a:xfrm>
          <a:prstGeom prst="rect">
            <a:avLst/>
          </a:prstGeom>
        </p:spPr>
      </p:pic>
      <p:sp>
        <p:nvSpPr>
          <p:cNvPr id="6" name="Title 1"/>
          <p:cNvSpPr txBox="1">
            <a:spLocks/>
          </p:cNvSpPr>
          <p:nvPr/>
        </p:nvSpPr>
        <p:spPr>
          <a:xfrm>
            <a:off x="546266" y="243166"/>
            <a:ext cx="10786388" cy="8612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Times New Roman" panose="02020603050405020304" pitchFamily="18" charset="0"/>
                <a:cs typeface="Times New Roman" panose="02020603050405020304" pitchFamily="18" charset="0"/>
              </a:rPr>
              <a:t>Item 4</a:t>
            </a:r>
            <a:r>
              <a:rPr lang="en-US" sz="2800" dirty="0" smtClean="0">
                <a:latin typeface="Times New Roman" panose="02020603050405020304" pitchFamily="18" charset="0"/>
                <a:ea typeface="Times New Roman" panose="02020603050405020304" pitchFamily="18" charset="0"/>
              </a:rPr>
              <a:t>. </a:t>
            </a:r>
            <a:r>
              <a:rPr lang="en-US" sz="2800" dirty="0" smtClean="0">
                <a:latin typeface="Times New Roman" panose="02020603050405020304" pitchFamily="18" charset="0"/>
                <a:ea typeface="Times New Roman" panose="02020603050405020304" pitchFamily="18" charset="0"/>
              </a:rPr>
              <a:t>Monthly </a:t>
            </a:r>
            <a:r>
              <a:rPr lang="en-US" sz="2800" dirty="0">
                <a:latin typeface="Times New Roman" panose="02020603050405020304" pitchFamily="18" charset="0"/>
                <a:ea typeface="Times New Roman" panose="02020603050405020304" pitchFamily="18" charset="0"/>
              </a:rPr>
              <a:t>Financial Report through October 2020, (attachment #3)</a:t>
            </a:r>
            <a:endParaRPr lang="en-US" sz="2800" dirty="0">
              <a:effectLst/>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4"/>
          <a:srcRect t="6724" b="51487"/>
          <a:stretch/>
        </p:blipFill>
        <p:spPr>
          <a:xfrm>
            <a:off x="832004" y="950026"/>
            <a:ext cx="10357144" cy="5320145"/>
          </a:xfrm>
          <a:prstGeom prst="rect">
            <a:avLst/>
          </a:prstGeom>
        </p:spPr>
      </p:pic>
    </p:spTree>
    <p:extLst>
      <p:ext uri="{BB962C8B-B14F-4D97-AF65-F5344CB8AC3E}">
        <p14:creationId xmlns:p14="http://schemas.microsoft.com/office/powerpoint/2010/main" val="612457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3538"/>
            <a:ext cx="12192000" cy="7041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959" y="6172201"/>
            <a:ext cx="2309070" cy="685800"/>
          </a:xfrm>
          <a:prstGeom prst="rect">
            <a:avLst/>
          </a:prstGeom>
        </p:spPr>
      </p:pic>
      <p:pic>
        <p:nvPicPr>
          <p:cNvPr id="6" name="Picture 5"/>
          <p:cNvPicPr>
            <a:picLocks noChangeAspect="1"/>
          </p:cNvPicPr>
          <p:nvPr/>
        </p:nvPicPr>
        <p:blipFill>
          <a:blip r:embed="rId4"/>
          <a:stretch>
            <a:fillRect/>
          </a:stretch>
        </p:blipFill>
        <p:spPr>
          <a:xfrm>
            <a:off x="1696888" y="285008"/>
            <a:ext cx="9440946" cy="5887193"/>
          </a:xfrm>
          <a:prstGeom prst="rect">
            <a:avLst/>
          </a:prstGeom>
        </p:spPr>
      </p:pic>
    </p:spTree>
    <p:extLst>
      <p:ext uri="{BB962C8B-B14F-4D97-AF65-F5344CB8AC3E}">
        <p14:creationId xmlns:p14="http://schemas.microsoft.com/office/powerpoint/2010/main" val="17662555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3538"/>
            <a:ext cx="12192000" cy="704153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38200" y="443620"/>
            <a:ext cx="7270981" cy="895323"/>
          </a:xfrm>
        </p:spPr>
        <p:txBody>
          <a:bodyPr>
            <a:normAutofit/>
          </a:bodyPr>
          <a:lstStyle/>
          <a:p>
            <a:pPr marL="0" indent="0">
              <a:buNone/>
            </a:pPr>
            <a:r>
              <a:rPr lang="en-US" u="sng" dirty="0">
                <a:latin typeface="Times New Roman" panose="02020603050405020304" pitchFamily="18" charset="0"/>
                <a:cs typeface="Times New Roman" panose="02020603050405020304" pitchFamily="18" charset="0"/>
              </a:rPr>
              <a:t>Discussion Items, Information Items and </a:t>
            </a:r>
            <a:r>
              <a:rPr lang="en-US" u="sng" dirty="0" smtClean="0">
                <a:latin typeface="Times New Roman" panose="02020603050405020304" pitchFamily="18" charset="0"/>
                <a:cs typeface="Times New Roman" panose="02020603050405020304" pitchFamily="18" charset="0"/>
              </a:rPr>
              <a:t>Reports</a:t>
            </a:r>
            <a:r>
              <a:rPr lang="en-US" sz="1800" baseline="300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Book Antiqua" panose="0204060205030503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959" y="6172201"/>
            <a:ext cx="2309070" cy="685800"/>
          </a:xfrm>
          <a:prstGeom prst="rect">
            <a:avLst/>
          </a:prstGeom>
        </p:spPr>
      </p:pic>
      <p:sp>
        <p:nvSpPr>
          <p:cNvPr id="6" name="TextBox 5"/>
          <p:cNvSpPr txBox="1"/>
          <p:nvPr/>
        </p:nvSpPr>
        <p:spPr>
          <a:xfrm>
            <a:off x="1080655" y="1638795"/>
            <a:ext cx="9348778" cy="4570482"/>
          </a:xfrm>
          <a:prstGeom prst="rect">
            <a:avLst/>
          </a:prstGeom>
          <a:noFill/>
        </p:spPr>
        <p:txBody>
          <a:bodyPr wrap="none" rtlCol="0">
            <a:spAutoFit/>
          </a:bodyPr>
          <a:lstStyle/>
          <a:p>
            <a:pPr lvl="0"/>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Item 5: </a:t>
            </a:r>
            <a:r>
              <a:rPr lang="en-US" sz="2400" dirty="0">
                <a:latin typeface="Times New Roman" panose="02020603050405020304" pitchFamily="18" charset="0"/>
                <a:cs typeface="Times New Roman" panose="02020603050405020304" pitchFamily="18" charset="0"/>
              </a:rPr>
              <a:t>Small Grants </a:t>
            </a:r>
            <a:r>
              <a:rPr lang="en-US" sz="2400" dirty="0" smtClean="0">
                <a:latin typeface="Times New Roman" panose="02020603050405020304" pitchFamily="18" charset="0"/>
                <a:cs typeface="Times New Roman" panose="02020603050405020304" pitchFamily="18" charset="0"/>
              </a:rPr>
              <a:t>Update</a:t>
            </a:r>
          </a:p>
          <a:p>
            <a:pPr lvl="0"/>
            <a:endParaRPr lang="en-US" sz="2400" dirty="0">
              <a:latin typeface="Times New Roman" panose="02020603050405020304" pitchFamily="18" charset="0"/>
              <a:cs typeface="Times New Roman" panose="02020603050405020304" pitchFamily="18" charset="0"/>
            </a:endParaRPr>
          </a:p>
          <a:p>
            <a:pPr>
              <a:lnSpc>
                <a:spcPct val="125000"/>
              </a:lnSpc>
            </a:pP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Item 6: </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Reports from Executive Director, Commissioners and Ex-</a:t>
            </a:r>
            <a:r>
              <a:rPr lang="en-US" sz="2400" dirty="0" err="1" smtClean="0">
                <a:latin typeface="Times New Roman" panose="02020603050405020304" pitchFamily="18" charset="0"/>
                <a:ea typeface="Times New Roman" panose="02020603050405020304" pitchFamily="18" charset="0"/>
                <a:cs typeface="Times New Roman" panose="02020603050405020304" pitchFamily="18" charset="0"/>
              </a:rPr>
              <a:t>Officios</a:t>
            </a:r>
            <a:endParaRPr lang="en-US" sz="2400" u="sng"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5000"/>
              </a:lnSpc>
            </a:pPr>
            <a:endParaRPr lang="en-US" sz="2400" u="sng"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5000"/>
              </a:lnSpc>
            </a:pPr>
            <a:endParaRPr lang="en-US" u="sng" dirty="0">
              <a:latin typeface="Book Antiqua" panose="02040602050305030304" pitchFamily="18" charset="0"/>
              <a:ea typeface="Times New Roman" panose="02020603050405020304" pitchFamily="18" charset="0"/>
              <a:cs typeface="Times New Roman" panose="02020603050405020304" pitchFamily="18" charset="0"/>
            </a:endParaRPr>
          </a:p>
          <a:p>
            <a:pPr>
              <a:lnSpc>
                <a:spcPct val="125000"/>
              </a:lnSpc>
            </a:pPr>
            <a:endParaRPr lang="en-US" u="sng" dirty="0">
              <a:latin typeface="Book Antiqua" panose="02040602050305030304" pitchFamily="18" charset="0"/>
              <a:ea typeface="Times New Roman" panose="02020603050405020304" pitchFamily="18" charset="0"/>
              <a:cs typeface="Times New Roman" panose="02020603050405020304" pitchFamily="18" charset="0"/>
            </a:endParaRPr>
          </a:p>
          <a:p>
            <a:pPr>
              <a:lnSpc>
                <a:spcPct val="125000"/>
              </a:lnSpc>
            </a:pPr>
            <a:r>
              <a:rPr lang="en-US" sz="2400" u="sng" dirty="0">
                <a:latin typeface="Times New Roman" panose="02020603050405020304" pitchFamily="18" charset="0"/>
                <a:ea typeface="Times New Roman" panose="02020603050405020304" pitchFamily="18" charset="0"/>
                <a:cs typeface="Times New Roman" panose="02020603050405020304" pitchFamily="18" charset="0"/>
              </a:rPr>
              <a:t>Time and location for next meeting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25000"/>
              </a:lnSpc>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25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December 2, 2020 at 1:15 pm </a:t>
            </a:r>
          </a:p>
          <a:p>
            <a:pPr>
              <a:lnSpc>
                <a:spcPct val="125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Location To Be Announced</a:t>
            </a:r>
          </a:p>
          <a:p>
            <a:endParaRPr lang="en-US" dirty="0"/>
          </a:p>
        </p:txBody>
      </p:sp>
    </p:spTree>
    <p:extLst>
      <p:ext uri="{BB962C8B-B14F-4D97-AF65-F5344CB8AC3E}">
        <p14:creationId xmlns:p14="http://schemas.microsoft.com/office/powerpoint/2010/main" val="3026218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83538"/>
            <a:ext cx="12192000" cy="70415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Public Comment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i="1" dirty="0" smtClean="0">
                <a:latin typeface="Times New Roman" panose="02020603050405020304" pitchFamily="18" charset="0"/>
                <a:cs typeface="Times New Roman" panose="02020603050405020304" pitchFamily="18" charset="0"/>
              </a:rPr>
              <a:t>The public may speak on any item not on the printed agenda.  No action may be taken by the Commission.  Public Comment is also taken on each agenda item.</a:t>
            </a:r>
            <a:endParaRPr lang="en-US" i="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959" y="6172201"/>
            <a:ext cx="2309070" cy="685800"/>
          </a:xfrm>
          <a:prstGeom prst="rect">
            <a:avLst/>
          </a:prstGeom>
        </p:spPr>
      </p:pic>
    </p:spTree>
    <p:extLst>
      <p:ext uri="{BB962C8B-B14F-4D97-AF65-F5344CB8AC3E}">
        <p14:creationId xmlns:p14="http://schemas.microsoft.com/office/powerpoint/2010/main" val="1803482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dl.boxcloud.com/api/2.0/internal_files/285010012493/versions/299895358301/representations/jpg_paged_2048x2048/content/1.jpg?access_token=1!D5thL3_Fqfz2uTTRJRTPNWOxOvs2igroolcfpqzXa1-5Zpgj4K1dNtZssSzsI1kp4fetShy4fdvPzmBM0yXeyOQsnjXU9rrzbAUEXFd3sSY0VuSY5z6xuoTWDwim37-BpXTvgUIcpmhD8mfvuF24KZSvgwia5xYdRLpna2AUGCE93HA-eYOh5BauOIvK3_ix1VYPmdvhk6U-Bj9iW4ZAHxO7f6lfTyS3Kvbf7XK1ondtAgW2a_4OruMS8qdn-7h9_MC_NweoyDvhXtjFZHyLAkT0Hu6N6pEY3VORl8UAZ_O8lfDRhV4QKDD779ZASTw7B0fLyM6CSpeVsbZdk7mK6aIIfa_90zmod325pFzmgeTMsRMBZL19Eq6b3x_1-e_YNjB6npMMPMXdbgDhNz8.&amp;box_client_name=box-content-preview&amp;box_client_version=1.35.1">
            <a:hlinkClick r:id="rId2" action="ppaction://hlinkfile"/>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2263"/>
            <a:ext cx="12192000" cy="7041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9959" y="6172201"/>
            <a:ext cx="2309070" cy="685800"/>
          </a:xfrm>
          <a:prstGeom prst="rect">
            <a:avLst/>
          </a:prstGeom>
        </p:spPr>
      </p:pic>
      <p:sp>
        <p:nvSpPr>
          <p:cNvPr id="6" name="Title 1"/>
          <p:cNvSpPr txBox="1">
            <a:spLocks/>
          </p:cNvSpPr>
          <p:nvPr/>
        </p:nvSpPr>
        <p:spPr>
          <a:xfrm>
            <a:off x="486888" y="481806"/>
            <a:ext cx="11127180" cy="13011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sz="3200" dirty="0" smtClean="0">
                <a:latin typeface="Times New Roman" panose="02020603050405020304" pitchFamily="18" charset="0"/>
                <a:cs typeface="Times New Roman" panose="02020603050405020304" pitchFamily="18" charset="0"/>
              </a:rPr>
              <a:t>Public </a:t>
            </a:r>
            <a:r>
              <a:rPr lang="en-US" sz="3200" dirty="0">
                <a:latin typeface="Times New Roman" panose="02020603050405020304" pitchFamily="18" charset="0"/>
                <a:cs typeface="Times New Roman" panose="02020603050405020304" pitchFamily="18" charset="0"/>
              </a:rPr>
              <a:t>Hearing on Annual Audit and Annual Report for FY 19/20</a:t>
            </a:r>
          </a:p>
        </p:txBody>
      </p:sp>
      <p:sp>
        <p:nvSpPr>
          <p:cNvPr id="3" name="TextBox 2"/>
          <p:cNvSpPr txBox="1"/>
          <p:nvPr/>
        </p:nvSpPr>
        <p:spPr>
          <a:xfrm>
            <a:off x="1531917" y="2008077"/>
            <a:ext cx="1002197"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hlinkClick r:id="rId2" action="ppaction://hlinkfile"/>
              </a:rPr>
              <a:t>Audit</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531917" y="2707921"/>
            <a:ext cx="2307042"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hlinkClick r:id="rId5" action="ppaction://hlinkpres?slideindex=1&amp;slidetitle="/>
              </a:rPr>
              <a:t>Annual Report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650670" y="4286992"/>
            <a:ext cx="2704587" cy="1384995"/>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Discussion:</a:t>
            </a:r>
          </a:p>
          <a:p>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Public Comment: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471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1568"/>
          <a:stretch/>
        </p:blipFill>
        <p:spPr>
          <a:xfrm>
            <a:off x="5378822" y="0"/>
            <a:ext cx="5342965" cy="685800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9745" b="43059"/>
          <a:stretch/>
        </p:blipFill>
        <p:spPr>
          <a:xfrm>
            <a:off x="869575" y="193638"/>
            <a:ext cx="4583389" cy="4862456"/>
          </a:xfrm>
          <a:prstGeom prst="rect">
            <a:avLst/>
          </a:prstGeom>
        </p:spPr>
      </p:pic>
    </p:spTree>
    <p:extLst>
      <p:ext uri="{BB962C8B-B14F-4D97-AF65-F5344CB8AC3E}">
        <p14:creationId xmlns:p14="http://schemas.microsoft.com/office/powerpoint/2010/main" val="2459740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8549"/>
          <a:stretch/>
        </p:blipFill>
        <p:spPr>
          <a:xfrm>
            <a:off x="652630" y="57374"/>
            <a:ext cx="4704678" cy="685800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48137" t="55660"/>
          <a:stretch/>
        </p:blipFill>
        <p:spPr>
          <a:xfrm>
            <a:off x="5830644" y="3486374"/>
            <a:ext cx="4742329" cy="3040828"/>
          </a:xfrm>
          <a:prstGeom prst="rect">
            <a:avLst/>
          </a:prstGeom>
        </p:spPr>
      </p:pic>
      <p:pic>
        <p:nvPicPr>
          <p:cNvPr id="5" name="Picture 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1902" b="44183"/>
          <a:stretch/>
        </p:blipFill>
        <p:spPr>
          <a:xfrm>
            <a:off x="7274857" y="0"/>
            <a:ext cx="4398085" cy="3827929"/>
          </a:xfrm>
          <a:prstGeom prst="rect">
            <a:avLst/>
          </a:prstGeom>
        </p:spPr>
      </p:pic>
      <p:sp>
        <p:nvSpPr>
          <p:cNvPr id="7" name="Rectangle 6"/>
          <p:cNvSpPr/>
          <p:nvPr/>
        </p:nvSpPr>
        <p:spPr>
          <a:xfrm>
            <a:off x="4959275" y="3894268"/>
            <a:ext cx="398033" cy="282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0312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Rectangle 5"/>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62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17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Rectangle 4"/>
          <p:cNvSpPr/>
          <p:nvPr/>
        </p:nvSpPr>
        <p:spPr>
          <a:xfrm>
            <a:off x="0" y="0"/>
            <a:ext cx="12192000" cy="6858000"/>
          </a:xfrm>
          <a:prstGeom prst="rect">
            <a:avLst/>
          </a:prstGeom>
          <a:noFill/>
          <a:ln w="76200">
            <a:solidFill>
              <a:srgbClr val="FF9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809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2850</TotalTime>
  <Words>418</Words>
  <Application>Microsoft Office PowerPoint</Application>
  <PresentationFormat>Widescreen</PresentationFormat>
  <Paragraphs>49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Book Antiqua</vt:lpstr>
      <vt:lpstr>Calibri</vt:lpstr>
      <vt:lpstr>Calibri Light</vt:lpstr>
      <vt:lpstr>Times New Roman</vt:lpstr>
      <vt:lpstr>Office Theme</vt:lpstr>
      <vt:lpstr>PowerPoint Presentation</vt:lpstr>
      <vt:lpstr>Welcome and Introductions</vt:lpstr>
      <vt:lpstr>Public Comment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Garcia</dc:creator>
  <cp:lastModifiedBy>Sarah Garcia</cp:lastModifiedBy>
  <cp:revision>8</cp:revision>
  <dcterms:created xsi:type="dcterms:W3CDTF">2020-11-30T19:09:16Z</dcterms:created>
  <dcterms:modified xsi:type="dcterms:W3CDTF">2020-12-02T18:39:37Z</dcterms:modified>
</cp:coreProperties>
</file>